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96" r:id="rId1"/>
  </p:sldMasterIdLst>
  <p:notesMasterIdLst>
    <p:notesMasterId r:id="rId43"/>
  </p:notesMasterIdLst>
  <p:sldIdLst>
    <p:sldId id="309" r:id="rId2"/>
    <p:sldId id="310" r:id="rId3"/>
    <p:sldId id="311" r:id="rId4"/>
    <p:sldId id="312" r:id="rId5"/>
    <p:sldId id="313" r:id="rId6"/>
    <p:sldId id="331" r:id="rId7"/>
    <p:sldId id="332" r:id="rId8"/>
    <p:sldId id="314" r:id="rId9"/>
    <p:sldId id="337" r:id="rId10"/>
    <p:sldId id="333" r:id="rId11"/>
    <p:sldId id="335" r:id="rId12"/>
    <p:sldId id="334" r:id="rId13"/>
    <p:sldId id="338" r:id="rId14"/>
    <p:sldId id="336" r:id="rId15"/>
    <p:sldId id="316" r:id="rId16"/>
    <p:sldId id="339" r:id="rId17"/>
    <p:sldId id="317" r:id="rId18"/>
    <p:sldId id="340" r:id="rId19"/>
    <p:sldId id="328" r:id="rId20"/>
    <p:sldId id="341" r:id="rId21"/>
    <p:sldId id="326" r:id="rId22"/>
    <p:sldId id="342" r:id="rId23"/>
    <p:sldId id="327" r:id="rId24"/>
    <p:sldId id="343" r:id="rId25"/>
    <p:sldId id="319" r:id="rId26"/>
    <p:sldId id="320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9" r:id="rId41"/>
    <p:sldId id="32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ying Liu" initials="X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D96"/>
    <a:srgbClr val="124F7F"/>
    <a:srgbClr val="D17B5B"/>
    <a:srgbClr val="576668"/>
    <a:srgbClr val="F3F3F3"/>
    <a:srgbClr val="3886B4"/>
    <a:srgbClr val="8AA4A9"/>
    <a:srgbClr val="1F3B5C"/>
    <a:srgbClr val="A5A5A5"/>
    <a:srgbClr val="B98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4"/>
    <p:restoredTop sz="93392" autoAdjust="0"/>
  </p:normalViewPr>
  <p:slideViewPr>
    <p:cSldViewPr snapToGrid="0">
      <p:cViewPr>
        <p:scale>
          <a:sx n="74" d="100"/>
          <a:sy n="74" d="100"/>
        </p:scale>
        <p:origin x="52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FC961-5749-4B59-99C0-ABDD75B8F4FC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62A0-7AAB-4425-8946-194937DF4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3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6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8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62A0-7AAB-4425-8946-194937DF496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6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A452867-BD51-EB41-B5CB-E49907FA4C5D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615ED-B525-4844-BBB0-FAC7AED8DAE8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8592-8C15-0046-ABCC-D0EE5F272006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A447D-BB80-9E41-BD60-7742B1186BC3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CDEC-8929-BC43-9BA0-AE87D19E7049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17CB-779C-EC4F-B9E1-6A9B5CF015CD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0668-D520-D342-975A-BB6CE73F9571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DC00-8AC6-F943-8AF6-8A8E045894A7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D367-0F0C-5A43-BB02-9BE06236A2B6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4B00-6460-9C4B-B6EE-BC20385CE892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951D-C68A-7B43-BC6C-ABF885EF0B09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17C5-D4FF-154A-9F99-92CC5BD243B0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BD87-F43E-CE45-9AB7-5DA73DB0AC7C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86529-5254-B447-85F7-3EF7302D53B7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41DD-43B8-D945-8FEF-299A5B25E317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901F-C100-FF4C-A2DD-17FA01E613D9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33C7-5473-454E-BB61-B419F91BE5E0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24E7AE1-1920-6F43-B37B-A39D67D646CC}" type="datetime1">
              <a:rPr lang="en-US" altLang="zh-CN" smtClean="0"/>
              <a:t>6/3/17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2964BF4-E70D-4802-8A8F-1E892F4B1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3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80513" y="0"/>
            <a:ext cx="12353026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2092974" y="2241352"/>
            <a:ext cx="7850038" cy="1685181"/>
          </a:xfrm>
          <a:prstGeom prst="rect">
            <a:avLst/>
          </a:prstGeom>
          <a:solidFill>
            <a:srgbClr val="124F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52" y="1997341"/>
            <a:ext cx="9122282" cy="2034227"/>
          </a:xfrm>
        </p:spPr>
        <p:txBody>
          <a:bodyPr/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办公自动化系统开发</a:t>
            </a:r>
            <a:endParaRPr lang="en-US" sz="6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852" y="4475746"/>
            <a:ext cx="8895688" cy="154405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答辩人</a:t>
            </a:r>
            <a:r>
              <a:rPr lang="en-US" altLang="zh-CN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沈顺天</a:t>
            </a:r>
            <a:r>
              <a:rPr lang="zh-CN" altLang="en-US" dirty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    指导老师</a:t>
            </a:r>
            <a:r>
              <a:rPr lang="en-US" altLang="zh-CN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DengXian Light" charset="-122"/>
              </a:rPr>
              <a:t> 邓忠华 </a:t>
            </a:r>
            <a:endParaRPr lang="en-US" altLang="zh-CN" dirty="0" smtClean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DengXian Light" charset="-122"/>
              <a:ea typeface="DengXian Light" charset="-122"/>
              <a:cs typeface="DengXian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5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86561" y="-138023"/>
            <a:ext cx="6377796" cy="7029244"/>
          </a:xfrm>
          <a:prstGeom prst="rect">
            <a:avLst/>
          </a:prstGeom>
          <a:solidFill>
            <a:srgbClr val="388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后端技术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096" y="2552278"/>
            <a:ext cx="4916725" cy="213462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后端框架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Java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SSH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框架</a:t>
            </a:r>
            <a:endParaRPr kumimoji="1" lang="en-US" altLang="zh-CN" sz="2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lvl="1" indent="-342900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Spring: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提供容器管理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控制反转</a:t>
            </a:r>
            <a:endParaRPr kumimoji="1" lang="en-US" altLang="zh-CN" sz="2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lvl="1" indent="-342900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Spring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MVC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后端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MVC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架构分成</a:t>
            </a:r>
            <a:endParaRPr kumimoji="1" lang="en-US" altLang="zh-CN" sz="2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lvl="1" indent="-342900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Hibernate: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数据库</a:t>
            </a:r>
            <a:r>
              <a:rPr kumimoji="1" lang="en-US" altLang="zh-CN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ORM</a:t>
            </a:r>
            <a:r>
              <a:rPr kumimoji="1" lang="zh-CN" altLang="en-US" sz="2400" b="1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支持</a:t>
            </a:r>
          </a:p>
          <a:p>
            <a:pPr lvl="1"/>
            <a:endParaRPr kumimoji="1" lang="en-US" altLang="zh-CN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506862" y="1948430"/>
            <a:ext cx="5541993" cy="3988396"/>
            <a:chOff x="6286561" y="1399192"/>
            <a:chExt cx="5541993" cy="39883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61" y="1399192"/>
              <a:ext cx="2222500" cy="1143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411" y="5019288"/>
              <a:ext cx="2082800" cy="368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754" y="2793876"/>
              <a:ext cx="4241800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05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后端技术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466698"/>
            <a:ext cx="5561155" cy="285093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dirty="0" smtClean="0"/>
              <a:t>后端分层</a:t>
            </a:r>
            <a:r>
              <a:rPr kumimoji="1" lang="en-US" altLang="zh-CN" dirty="0" smtClean="0"/>
              <a:t>:</a:t>
            </a:r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dirty="0" smtClean="0"/>
              <a:t>Dao:</a:t>
            </a:r>
            <a:r>
              <a:rPr kumimoji="1" lang="zh-CN" altLang="en-US" dirty="0" smtClean="0"/>
              <a:t> 基础数据库操作</a:t>
            </a:r>
            <a:endParaRPr kumimoji="1" lang="en-US" altLang="zh-CN" dirty="0" smtClean="0"/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dirty="0" smtClean="0"/>
              <a:t>Service:</a:t>
            </a:r>
            <a:r>
              <a:rPr kumimoji="1" lang="zh-CN" altLang="en-US" dirty="0" smtClean="0"/>
              <a:t> 调用</a:t>
            </a:r>
            <a:r>
              <a:rPr kumimoji="1" lang="en-US" altLang="zh-CN" dirty="0" smtClean="0"/>
              <a:t>Dao</a:t>
            </a:r>
            <a:r>
              <a:rPr kumimoji="1" lang="zh-CN" altLang="en-US" dirty="0" smtClean="0"/>
              <a:t>层进行业务逻辑处理</a:t>
            </a:r>
            <a:endParaRPr kumimoji="1" lang="en-US" altLang="zh-CN" dirty="0" smtClean="0"/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dirty="0" smtClean="0"/>
              <a:t>Controller:</a:t>
            </a:r>
            <a:r>
              <a:rPr kumimoji="1" lang="zh-CN" altLang="en-US" dirty="0" smtClean="0"/>
              <a:t> 调用</a:t>
            </a:r>
            <a:r>
              <a:rPr kumimoji="1" lang="en-US" altLang="zh-CN" sz="1800" dirty="0"/>
              <a:t>Service</a:t>
            </a:r>
            <a:r>
              <a:rPr kumimoji="1" lang="zh-CN" altLang="en-US" dirty="0" smtClean="0"/>
              <a:t>进行网络请求的处理 </a:t>
            </a:r>
            <a:endParaRPr kumimoji="1" lang="en-US" altLang="zh-CN" dirty="0" smtClean="0"/>
          </a:p>
        </p:txBody>
      </p:sp>
      <p:pic>
        <p:nvPicPr>
          <p:cNvPr id="6" name="Picture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30" y="1327150"/>
            <a:ext cx="3294380" cy="45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前端技术</a:t>
            </a:r>
            <a:endParaRPr kumimoji="1" lang="zh-CN" alt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14" y="1904158"/>
            <a:ext cx="6899011" cy="3587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244"/>
          <a:stretch/>
        </p:blipFill>
        <p:spPr>
          <a:xfrm>
            <a:off x="7635525" y="1712937"/>
            <a:ext cx="3785850" cy="39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814204" y="0"/>
            <a:ext cx="6377796" cy="6858000"/>
          </a:xfrm>
          <a:prstGeom prst="rect">
            <a:avLst/>
          </a:prstGeom>
          <a:solidFill>
            <a:srgbClr val="388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前端技术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1782" y="2169924"/>
            <a:ext cx="5942639" cy="3324334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前端框架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	</a:t>
            </a: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3400" b="1" dirty="0" err="1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渐进式的前端构建框架</a:t>
            </a:r>
            <a:endParaRPr kumimoji="1" lang="en-US" altLang="zh-CN" sz="3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3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特点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endParaRPr kumimoji="1" lang="en-US" altLang="zh-CN" sz="34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相对于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React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和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Angular,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学习曲线更为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平缓</a:t>
            </a:r>
            <a:endParaRPr kumimoji="1" lang="en-US" altLang="zh-CN" sz="34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适用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于构建复杂的大型前端应用</a:t>
            </a:r>
            <a:endParaRPr kumimoji="1" lang="en-US" altLang="zh-CN" sz="34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自底向上的开发方式</a:t>
            </a:r>
            <a:r>
              <a:rPr kumimoji="1" lang="en-US" altLang="zh-CN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高度复用组件</a:t>
            </a:r>
            <a:endParaRPr kumimoji="1" lang="en-US" altLang="zh-CN" sz="3400" b="1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3400" b="1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能够为复杂的单页面应用提供驱动</a:t>
            </a:r>
            <a:endParaRPr kumimoji="1" lang="en-US" altLang="zh-CN" sz="3400" b="1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</a:pPr>
            <a:endParaRPr kumimoji="1"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33" y="2210576"/>
            <a:ext cx="1380346" cy="1736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8" y="2098699"/>
            <a:ext cx="1916875" cy="1848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59" y="4365006"/>
            <a:ext cx="4593948" cy="12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67271" y="-9746"/>
            <a:ext cx="10303099" cy="6867746"/>
            <a:chOff x="5667271" y="-9746"/>
            <a:chExt cx="10303099" cy="68677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271" y="0"/>
              <a:ext cx="10303099" cy="6858000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flipV="1">
              <a:off x="5667271" y="-9746"/>
              <a:ext cx="3459476" cy="686774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前端技术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122098"/>
            <a:ext cx="4564644" cy="3571336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UI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框架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:</a:t>
            </a:r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err="1" smtClean="0"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-material</a:t>
            </a:r>
            <a:endParaRPr kumimoji="1" lang="en-US" altLang="zh-CN" sz="2400" dirty="0"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遵循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Material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Design</a:t>
            </a:r>
            <a:endParaRPr kumimoji="1" lang="en-US" altLang="zh-CN" sz="2400" dirty="0"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基于 </a:t>
            </a:r>
            <a:r>
              <a:rPr kumimoji="1" lang="en-US" altLang="zh-CN" sz="2400" dirty="0" err="1" smtClean="0"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的 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UI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组件库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	</a:t>
            </a:r>
          </a:p>
          <a:p>
            <a:pPr lvl="1">
              <a:buClr>
                <a:schemeClr val="tx1"/>
              </a:buClr>
              <a:buFont typeface="Wingdings" charset="2"/>
              <a:buChar char="l"/>
            </a:pP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Element</a:t>
            </a:r>
            <a:endParaRPr kumimoji="1" lang="en-US" altLang="zh-CN" sz="2400" dirty="0">
              <a:latin typeface="DengXian" charset="-122"/>
              <a:ea typeface="DengXian" charset="-122"/>
              <a:cs typeface="DengXian" charset="-122"/>
            </a:endParaRPr>
          </a:p>
          <a:p>
            <a:pPr lvl="2">
              <a:buClr>
                <a:schemeClr val="tx1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基于</a:t>
            </a:r>
            <a:r>
              <a:rPr kumimoji="1" lang="en-US" altLang="zh-CN" sz="2400" dirty="0" err="1" smtClean="0"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的 </a:t>
            </a:r>
            <a:r>
              <a:rPr kumimoji="1" lang="en-US" altLang="zh-CN" sz="2400" dirty="0" smtClean="0">
                <a:latin typeface="DengXian" charset="-122"/>
                <a:ea typeface="DengXian" charset="-122"/>
                <a:cs typeface="DengXian" charset="-122"/>
              </a:rPr>
              <a:t>UI</a:t>
            </a:r>
            <a:r>
              <a:rPr kumimoji="1" lang="zh-CN" altLang="en-US" sz="2400" dirty="0" smtClean="0">
                <a:latin typeface="DengXian" charset="-122"/>
                <a:ea typeface="DengXian" charset="-122"/>
                <a:cs typeface="DengXian" charset="-122"/>
              </a:rPr>
              <a:t> 组件库</a:t>
            </a:r>
            <a:endParaRPr kumimoji="1" lang="en-US" altLang="zh-CN" sz="2400" dirty="0" smtClean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3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10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618D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1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618D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03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相关工作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569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004" y="677917"/>
            <a:ext cx="3467318" cy="5502166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0</a:t>
            </a: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1.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个人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首页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模块</a:t>
            </a: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02.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审批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管理模块</a:t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03.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常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用工具模块</a:t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04.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公文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处理模块</a:t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05.</a:t>
            </a:r>
            <a:r>
              <a:rPr lang="zh-CN" altLang="en-US" sz="2800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 其他</a:t>
            </a:r>
            <a:r>
              <a:rPr lang="zh-CN" altLang="en-US" sz="2800" dirty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>工作</a:t>
            </a:r>
            <a: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等线 Light" panose="020F0302020204030204"/>
                <a:ea typeface="等线 Light" charset="-122"/>
              </a:rPr>
            </a:b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0"/>
            <a:ext cx="610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753" y="54799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3.1.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个人首页模块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53" y="1254963"/>
            <a:ext cx="9000000" cy="50491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9014"/>
            <a:ext cx="12192000" cy="7035201"/>
          </a:xfrm>
          <a:prstGeom prst="rect">
            <a:avLst/>
          </a:prstGeom>
          <a:solidFill>
            <a:schemeClr val="bg2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753" y="54799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3.1.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个人首页模块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7246" y="2362046"/>
            <a:ext cx="8435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通过个人首页的定制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获得最适合自己的页面</a:t>
            </a:r>
            <a:endParaRPr kumimoji="1" lang="en-US" altLang="zh-CN" sz="28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通过服务器存储用户的首页配置数据</a:t>
            </a:r>
            <a:endParaRPr kumimoji="1" lang="en-US" altLang="zh-CN" sz="28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登录时加载用户的首页配置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实现个人自定义首页</a:t>
            </a:r>
            <a:endParaRPr kumimoji="1" lang="zh-CN" altLang="en-US" sz="2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5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45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审批管理模块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6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037" y="679572"/>
            <a:ext cx="3507258" cy="1140305"/>
          </a:xfrm>
        </p:spPr>
        <p:txBody>
          <a:bodyPr/>
          <a:lstStyle/>
          <a:p>
            <a:pPr algn="ctr"/>
            <a:r>
              <a:rPr kumimoji="1" lang="en-US" altLang="zh-CN" sz="6000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Content</a:t>
            </a:r>
            <a:endParaRPr kumimoji="1" lang="zh-CN" altLang="en-US" sz="6000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6" name="组合 31"/>
          <p:cNvGrpSpPr/>
          <p:nvPr/>
        </p:nvGrpSpPr>
        <p:grpSpPr>
          <a:xfrm>
            <a:off x="837701" y="2651517"/>
            <a:ext cx="10516598" cy="646331"/>
            <a:chOff x="837701" y="3105832"/>
            <a:chExt cx="10516598" cy="646331"/>
          </a:xfrm>
        </p:grpSpPr>
        <p:grpSp>
          <p:nvGrpSpPr>
            <p:cNvPr id="7" name="组合 8"/>
            <p:cNvGrpSpPr/>
            <p:nvPr/>
          </p:nvGrpSpPr>
          <p:grpSpPr>
            <a:xfrm>
              <a:off x="837701" y="3295380"/>
              <a:ext cx="10516598" cy="267238"/>
              <a:chOff x="837701" y="3295381"/>
              <a:chExt cx="10516598" cy="267238"/>
            </a:xfrm>
          </p:grpSpPr>
          <p:sp>
            <p:nvSpPr>
              <p:cNvPr id="9" name="椭圆 9"/>
              <p:cNvSpPr/>
              <p:nvPr/>
            </p:nvSpPr>
            <p:spPr>
              <a:xfrm rot="10800000">
                <a:off x="2551641" y="3295381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10"/>
              <p:cNvSpPr/>
              <p:nvPr/>
            </p:nvSpPr>
            <p:spPr>
              <a:xfrm rot="10800000">
                <a:off x="1913518" y="3328786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1"/>
              <p:cNvSpPr/>
              <p:nvPr/>
            </p:nvSpPr>
            <p:spPr>
              <a:xfrm rot="10800000">
                <a:off x="1342205" y="3362190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2"/>
              <p:cNvSpPr/>
              <p:nvPr/>
            </p:nvSpPr>
            <p:spPr>
              <a:xfrm rot="10800000">
                <a:off x="837701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3"/>
              <p:cNvSpPr/>
              <p:nvPr/>
            </p:nvSpPr>
            <p:spPr>
              <a:xfrm>
                <a:off x="9373122" y="3295382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4"/>
              <p:cNvSpPr/>
              <p:nvPr/>
            </p:nvSpPr>
            <p:spPr>
              <a:xfrm>
                <a:off x="10078054" y="3328787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5"/>
              <p:cNvSpPr/>
              <p:nvPr/>
            </p:nvSpPr>
            <p:spPr>
              <a:xfrm>
                <a:off x="10716176" y="3362191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6"/>
              <p:cNvSpPr/>
              <p:nvPr/>
            </p:nvSpPr>
            <p:spPr>
              <a:xfrm>
                <a:off x="11287490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37"/>
            <p:cNvSpPr txBox="1"/>
            <p:nvPr/>
          </p:nvSpPr>
          <p:spPr>
            <a:xfrm>
              <a:off x="3269745" y="3105832"/>
              <a:ext cx="574388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水面环境自动理解方法研究</a:t>
              </a:r>
              <a:endParaRPr lang="zh-C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39"/>
          <p:cNvSpPr txBox="1"/>
          <p:nvPr/>
        </p:nvSpPr>
        <p:spPr>
          <a:xfrm>
            <a:off x="4937894" y="3499549"/>
            <a:ext cx="2795001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答辩人：陈高杰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指导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老师：马杰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8" name="组合 31"/>
          <p:cNvGrpSpPr/>
          <p:nvPr/>
        </p:nvGrpSpPr>
        <p:grpSpPr>
          <a:xfrm>
            <a:off x="990101" y="2803917"/>
            <a:ext cx="10516598" cy="646331"/>
            <a:chOff x="837701" y="3105832"/>
            <a:chExt cx="10516598" cy="646331"/>
          </a:xfrm>
        </p:grpSpPr>
        <p:grpSp>
          <p:nvGrpSpPr>
            <p:cNvPr id="19" name="组合 8"/>
            <p:cNvGrpSpPr/>
            <p:nvPr/>
          </p:nvGrpSpPr>
          <p:grpSpPr>
            <a:xfrm>
              <a:off x="837701" y="3295380"/>
              <a:ext cx="10516598" cy="267238"/>
              <a:chOff x="837701" y="3295381"/>
              <a:chExt cx="10516598" cy="267238"/>
            </a:xfrm>
          </p:grpSpPr>
          <p:sp>
            <p:nvSpPr>
              <p:cNvPr id="21" name="椭圆 9"/>
              <p:cNvSpPr/>
              <p:nvPr/>
            </p:nvSpPr>
            <p:spPr>
              <a:xfrm rot="10800000">
                <a:off x="2551641" y="3295381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0"/>
              <p:cNvSpPr/>
              <p:nvPr/>
            </p:nvSpPr>
            <p:spPr>
              <a:xfrm rot="10800000">
                <a:off x="1913518" y="3328786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11"/>
              <p:cNvSpPr/>
              <p:nvPr/>
            </p:nvSpPr>
            <p:spPr>
              <a:xfrm rot="10800000">
                <a:off x="1342205" y="3362190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12"/>
              <p:cNvSpPr/>
              <p:nvPr/>
            </p:nvSpPr>
            <p:spPr>
              <a:xfrm rot="10800000">
                <a:off x="837701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13"/>
              <p:cNvSpPr/>
              <p:nvPr/>
            </p:nvSpPr>
            <p:spPr>
              <a:xfrm>
                <a:off x="9373122" y="3295382"/>
                <a:ext cx="267237" cy="267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4"/>
              <p:cNvSpPr/>
              <p:nvPr/>
            </p:nvSpPr>
            <p:spPr>
              <a:xfrm>
                <a:off x="10078054" y="3328787"/>
                <a:ext cx="200428" cy="200428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5"/>
              <p:cNvSpPr/>
              <p:nvPr/>
            </p:nvSpPr>
            <p:spPr>
              <a:xfrm>
                <a:off x="10716176" y="3362191"/>
                <a:ext cx="133619" cy="13361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16"/>
              <p:cNvSpPr/>
              <p:nvPr/>
            </p:nvSpPr>
            <p:spPr>
              <a:xfrm>
                <a:off x="11287490" y="3395595"/>
                <a:ext cx="66809" cy="66809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37"/>
            <p:cNvSpPr txBox="1"/>
            <p:nvPr/>
          </p:nvSpPr>
          <p:spPr>
            <a:xfrm>
              <a:off x="3269745" y="3105832"/>
              <a:ext cx="574388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zh-CN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水面环境自动理解方法研究</a:t>
              </a:r>
              <a:endParaRPr lang="zh-C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39"/>
          <p:cNvSpPr txBox="1"/>
          <p:nvPr/>
        </p:nvSpPr>
        <p:spPr>
          <a:xfrm>
            <a:off x="5090294" y="3651949"/>
            <a:ext cx="2795001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答辩人：陈高杰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指导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老师：马杰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0" name="任意多边形: 形状 17"/>
          <p:cNvSpPr/>
          <p:nvPr/>
        </p:nvSpPr>
        <p:spPr>
          <a:xfrm>
            <a:off x="764275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124F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 smtClean="0"/>
              <a:t>选题背景</a:t>
            </a:r>
            <a:endParaRPr lang="en-US" sz="2800" kern="1200" dirty="0"/>
          </a:p>
        </p:txBody>
      </p:sp>
      <p:sp>
        <p:nvSpPr>
          <p:cNvPr id="31" name="任意多边形: 形状 18"/>
          <p:cNvSpPr/>
          <p:nvPr/>
        </p:nvSpPr>
        <p:spPr>
          <a:xfrm>
            <a:off x="764275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/>
              <a:t>01</a:t>
            </a:r>
            <a:endParaRPr lang="en-US" sz="5400" kern="1200" dirty="0"/>
          </a:p>
        </p:txBody>
      </p:sp>
      <p:sp>
        <p:nvSpPr>
          <p:cNvPr id="32" name="任意多边形: 形状 19"/>
          <p:cNvSpPr/>
          <p:nvPr/>
        </p:nvSpPr>
        <p:spPr>
          <a:xfrm>
            <a:off x="3461554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3886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-485121"/>
              <a:satOff val="-27976"/>
              <a:lumOff val="2876"/>
              <a:alphaOff val="0"/>
            </a:schemeClr>
          </a:lnRef>
          <a:fillRef idx="1">
            <a:schemeClr val="accent2">
              <a:hueOff val="-485121"/>
              <a:satOff val="-27976"/>
              <a:lumOff val="2876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dirty="0" smtClean="0"/>
              <a:t>关键技术</a:t>
            </a:r>
            <a:endParaRPr lang="en-US" sz="2800" kern="1200" dirty="0"/>
          </a:p>
        </p:txBody>
      </p:sp>
      <p:sp>
        <p:nvSpPr>
          <p:cNvPr id="33" name="任意多边形: 形状 20"/>
          <p:cNvSpPr/>
          <p:nvPr/>
        </p:nvSpPr>
        <p:spPr>
          <a:xfrm>
            <a:off x="3461554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 dirty="0"/>
              <a:t>02</a:t>
            </a:r>
          </a:p>
        </p:txBody>
      </p:sp>
      <p:sp>
        <p:nvSpPr>
          <p:cNvPr id="34" name="任意多边形: 形状 21"/>
          <p:cNvSpPr/>
          <p:nvPr/>
        </p:nvSpPr>
        <p:spPr>
          <a:xfrm>
            <a:off x="6158833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618D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-970242"/>
              <a:satOff val="-55952"/>
              <a:lumOff val="5752"/>
              <a:alphaOff val="0"/>
            </a:schemeClr>
          </a:lnRef>
          <a:fillRef idx="1">
            <a:schemeClr val="accent2">
              <a:hueOff val="-970242"/>
              <a:satOff val="-55952"/>
              <a:lumOff val="5752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dirty="0" smtClean="0"/>
              <a:t>相关工作</a:t>
            </a:r>
            <a:endParaRPr lang="en-US" sz="2800" kern="1200" dirty="0"/>
          </a:p>
        </p:txBody>
      </p:sp>
      <p:sp>
        <p:nvSpPr>
          <p:cNvPr id="35" name="任意多边形: 形状 22"/>
          <p:cNvSpPr/>
          <p:nvPr/>
        </p:nvSpPr>
        <p:spPr>
          <a:xfrm>
            <a:off x="6158833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 dirty="0"/>
              <a:t>03</a:t>
            </a:r>
          </a:p>
        </p:txBody>
      </p:sp>
      <p:sp>
        <p:nvSpPr>
          <p:cNvPr id="36" name="任意多边形: 形状 23"/>
          <p:cNvSpPr/>
          <p:nvPr/>
        </p:nvSpPr>
        <p:spPr>
          <a:xfrm>
            <a:off x="8856114" y="2251876"/>
            <a:ext cx="2497480" cy="3049232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57666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dirty="0" smtClean="0"/>
              <a:t>成果展示</a:t>
            </a:r>
            <a:endParaRPr lang="en-US" sz="2800" kern="1200" dirty="0"/>
          </a:p>
        </p:txBody>
      </p:sp>
      <p:sp>
        <p:nvSpPr>
          <p:cNvPr id="37" name="任意多边形: 形状 24"/>
          <p:cNvSpPr/>
          <p:nvPr/>
        </p:nvSpPr>
        <p:spPr>
          <a:xfrm>
            <a:off x="8856114" y="2251876"/>
            <a:ext cx="2497480" cy="1219692"/>
          </a:xfrm>
          <a:custGeom>
            <a:avLst/>
            <a:gdLst>
              <a:gd name="connsiteX0" fmla="*/ 0 w 2479997"/>
              <a:gd name="connsiteY0" fmla="*/ 0 h 1190398"/>
              <a:gd name="connsiteX1" fmla="*/ 2479997 w 2479997"/>
              <a:gd name="connsiteY1" fmla="*/ 0 h 1190398"/>
              <a:gd name="connsiteX2" fmla="*/ 2479997 w 2479997"/>
              <a:gd name="connsiteY2" fmla="*/ 1190398 h 1190398"/>
              <a:gd name="connsiteX3" fmla="*/ 0 w 2479997"/>
              <a:gd name="connsiteY3" fmla="*/ 1190398 h 1190398"/>
              <a:gd name="connsiteX4" fmla="*/ 0 w 2479997"/>
              <a:gd name="connsiteY4" fmla="*/ 0 h 119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1190398">
                <a:moveTo>
                  <a:pt x="0" y="0"/>
                </a:moveTo>
                <a:lnTo>
                  <a:pt x="2479997" y="0"/>
                </a:lnTo>
                <a:lnTo>
                  <a:pt x="2479997" y="1190398"/>
                </a:lnTo>
                <a:lnTo>
                  <a:pt x="0" y="11903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4969" tIns="165100" rIns="244969" bIns="165100" numCol="1" spcCol="1270" anchor="ctr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kern="1200"/>
              <a:t>04</a:t>
            </a:r>
            <a:endParaRPr lang="en-US" sz="5400" kern="1200" dirty="0"/>
          </a:p>
        </p:txBody>
      </p:sp>
    </p:spTree>
    <p:extLst>
      <p:ext uri="{BB962C8B-B14F-4D97-AF65-F5344CB8AC3E}">
        <p14:creationId xmlns:p14="http://schemas.microsoft.com/office/powerpoint/2010/main" val="6008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3.2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审批管理模块</a:t>
            </a:r>
            <a:endParaRPr kumimoji="1" lang="zh-CN" altLang="en-US" dirty="0"/>
          </a:p>
        </p:txBody>
      </p:sp>
      <p:sp>
        <p:nvSpPr>
          <p:cNvPr id="2" name="Oval 1"/>
          <p:cNvSpPr/>
          <p:nvPr/>
        </p:nvSpPr>
        <p:spPr>
          <a:xfrm>
            <a:off x="7454192" y="1930933"/>
            <a:ext cx="3449597" cy="3443427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用户需要</a:t>
            </a:r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进行</a:t>
            </a:r>
            <a:endParaRPr kumimoji="1" lang="en-US" altLang="zh-CN" sz="20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管理</a:t>
            </a:r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的审批</a:t>
            </a:r>
          </a:p>
          <a:p>
            <a:pPr algn="ctr"/>
            <a:endParaRPr kumimoji="1" lang="zh-CN" altLang="en-US" dirty="0"/>
          </a:p>
        </p:txBody>
      </p:sp>
      <p:sp>
        <p:nvSpPr>
          <p:cNvPr id="9" name="Oval 8"/>
          <p:cNvSpPr/>
          <p:nvPr/>
        </p:nvSpPr>
        <p:spPr>
          <a:xfrm>
            <a:off x="1381679" y="1930933"/>
            <a:ext cx="3449597" cy="3443427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用户</a:t>
            </a:r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发起的审批</a:t>
            </a:r>
            <a:endParaRPr kumimoji="1" lang="en-US" altLang="zh-CN" sz="2000" dirty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93434" y="3260784"/>
            <a:ext cx="983412" cy="906571"/>
            <a:chOff x="5641675" y="3191772"/>
            <a:chExt cx="983412" cy="90657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641675" y="3652646"/>
              <a:ext cx="983412" cy="0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139126" y="3191772"/>
              <a:ext cx="2876" cy="906571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205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33" y="1254963"/>
            <a:ext cx="9157598" cy="488069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系统数据表的设计</a:t>
            </a:r>
            <a:r>
              <a:rPr lang="en-US" altLang="zh-CN" dirty="0">
                <a:solidFill>
                  <a:srgbClr val="545454"/>
                </a:solidFill>
                <a:latin typeface="arial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公文处理模块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3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838468"/>
            <a:ext cx="12192000" cy="21258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4566" y="5350848"/>
            <a:ext cx="8507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通过电子流的方式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进行公文分发处理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大大提升公文处理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效率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通过员工信息工具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直接添加处理人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明确责任人</a:t>
            </a:r>
            <a:endParaRPr kumimoji="1" lang="zh-CN" altLang="en-US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系统数据表的设计</a:t>
            </a:r>
            <a:r>
              <a:rPr lang="en-US" altLang="zh-CN" dirty="0">
                <a:solidFill>
                  <a:srgbClr val="545454"/>
                </a:solidFill>
                <a:latin typeface="arial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公文处理模块</a:t>
            </a:r>
            <a:endParaRPr kumimoji="1" lang="zh-CN" altLang="en-US" dirty="0"/>
          </a:p>
        </p:txBody>
      </p:sp>
      <p:sp>
        <p:nvSpPr>
          <p:cNvPr id="15" name="Oval 14"/>
          <p:cNvSpPr/>
          <p:nvPr/>
        </p:nvSpPr>
        <p:spPr>
          <a:xfrm>
            <a:off x="6935009" y="1843433"/>
            <a:ext cx="2534713" cy="2637996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用户作为公文处理者的公文</a:t>
            </a:r>
            <a:endParaRPr kumimoji="1" lang="zh-CN" altLang="en-US" sz="2000" dirty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16" name="Oval 15"/>
          <p:cNvSpPr/>
          <p:nvPr/>
        </p:nvSpPr>
        <p:spPr>
          <a:xfrm>
            <a:off x="2116449" y="1843433"/>
            <a:ext cx="2534713" cy="2637996"/>
          </a:xfrm>
          <a:prstGeom prst="ellipse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用户发起</a:t>
            </a:r>
            <a:endParaRPr kumimoji="1" lang="en-US" altLang="zh-CN" sz="20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的公文</a:t>
            </a:r>
            <a:endParaRPr kumimoji="1" lang="en-US" altLang="zh-CN" sz="2000" dirty="0"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endParaRPr kumimoji="1" lang="zh-CN" alt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426509" y="2841265"/>
            <a:ext cx="722597" cy="694521"/>
            <a:chOff x="5641675" y="3191772"/>
            <a:chExt cx="983412" cy="9065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641675" y="3652646"/>
              <a:ext cx="983412" cy="0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139126" y="3191772"/>
              <a:ext cx="2876" cy="906571"/>
            </a:xfrm>
            <a:prstGeom prst="line">
              <a:avLst/>
            </a:prstGeom>
            <a:ln w="952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3064" y="48831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3.4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常用工具模块</a:t>
            </a:r>
            <a:endParaRPr kumimoji="1" lang="zh-CN" alt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30" y="119528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32176"/>
            <a:ext cx="12192000" cy="2125824"/>
          </a:xfrm>
          <a:prstGeom prst="rect">
            <a:avLst/>
          </a:prstGeom>
          <a:solidFill>
            <a:srgbClr val="618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3064" y="488319"/>
            <a:ext cx="8761413" cy="706964"/>
          </a:xfrm>
        </p:spPr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DengXian" charset="-122"/>
                <a:ea typeface="DengXian" charset="-122"/>
                <a:cs typeface="DengXian" charset="-122"/>
              </a:rPr>
              <a:t>3.4</a:t>
            </a:r>
            <a:r>
              <a:rPr lang="zh-CN" altLang="en-US" dirty="0" smtClean="0">
                <a:solidFill>
                  <a:prstClr val="black"/>
                </a:solidFill>
                <a:latin typeface="DengXian" charset="-122"/>
                <a:ea typeface="DengXian" charset="-122"/>
                <a:cs typeface="DengXian" charset="-122"/>
              </a:rPr>
              <a:t> 常用工具模块</a:t>
            </a:r>
            <a:endParaRPr kumimoji="1"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0453" y="5194923"/>
            <a:ext cx="7329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和员工系统相结合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便于分发和统计数据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得益于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的模块化开发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便于进行扩展增加工具集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5560" y="1837876"/>
            <a:ext cx="1916850" cy="1913306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DengXian" charset="-122"/>
                <a:ea typeface="DengXian" charset="-122"/>
                <a:cs typeface="DengXian" charset="-122"/>
              </a:rPr>
              <a:t>问卷调查工具</a:t>
            </a:r>
          </a:p>
        </p:txBody>
      </p:sp>
      <p:sp>
        <p:nvSpPr>
          <p:cNvPr id="9" name="Rectangle 8"/>
          <p:cNvSpPr/>
          <p:nvPr/>
        </p:nvSpPr>
        <p:spPr>
          <a:xfrm>
            <a:off x="5120322" y="1865062"/>
            <a:ext cx="1916850" cy="1913306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投票工具</a:t>
            </a:r>
            <a:endParaRPr kumimoji="1" lang="zh-CN" altLang="en-US" sz="2000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73379" y="1865062"/>
            <a:ext cx="1916850" cy="1913306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会议管理工具</a:t>
            </a:r>
            <a:endParaRPr kumimoji="1" lang="zh-CN" altLang="en-US" sz="20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9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5766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0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5766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04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成果展示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33926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23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467155" y="517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个人首页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5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12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个人首页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日程管理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1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58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4.3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审批管理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39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4.4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审批管理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3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15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124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6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124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01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选题背景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60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98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审批管理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0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52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7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21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公文管理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8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96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公文处理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处理界面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2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24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主页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6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98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新建问卷调查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7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36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主页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60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填写问卷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0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70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问卷统计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94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37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投票统计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1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838468"/>
            <a:ext cx="12192000" cy="2125824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1.1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办公自动化系统</a:t>
            </a:r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61" y="1680632"/>
            <a:ext cx="5181735" cy="303660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790461" y="5149814"/>
            <a:ext cx="8761412" cy="1381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定义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使用最新的技术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将使用人员的办公效率最大化的办公软件系统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特点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系统复杂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模块众多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开发成本和维护成本较高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架构要求较高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现状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常见的开发模式为纯后端开发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 其中常用开发框架为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Java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SSH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3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81" y="1254963"/>
            <a:ext cx="9000000" cy="5040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697753" y="5479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4.1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常用工具</a:t>
            </a:r>
            <a:r>
              <a:rPr lang="mr-IN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–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会议详情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0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917" y="1639022"/>
            <a:ext cx="6884408" cy="2806113"/>
          </a:xfrm>
        </p:spPr>
        <p:txBody>
          <a:bodyPr/>
          <a:lstStyle/>
          <a:p>
            <a:pPr algn="ctr"/>
            <a:r>
              <a:rPr kumimoji="1" lang="en-US" altLang="zh-CN" sz="960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Thanks</a:t>
            </a:r>
            <a:r>
              <a:rPr kumimoji="1" lang="en-US" altLang="zh-CN" sz="9600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!</a:t>
            </a:r>
            <a:endParaRPr kumimoji="1" lang="zh-CN" altLang="en-US" sz="9600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353361" y="2293107"/>
            <a:ext cx="9127734" cy="3191774"/>
          </a:xfrm>
          <a:prstGeom prst="roundRect">
            <a:avLst/>
          </a:prstGeom>
          <a:solidFill>
            <a:srgbClr val="124F7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1.2 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互联网技术发展及影响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710" y="2992646"/>
            <a:ext cx="6419037" cy="17926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前端架构的突飞猛进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Vue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React,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Angular</a:t>
            </a: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前后端分离被广泛应用</a:t>
            </a:r>
            <a:endParaRPr kumimoji="1" lang="en-US" altLang="zh-CN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en-US" altLang="zh-CN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SPA(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单页面应用</a:t>
            </a:r>
            <a:r>
              <a:rPr kumimoji="1" lang="en-US" altLang="zh-CN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)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的良好用户体验被认可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5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24755" y="0"/>
            <a:ext cx="606724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124755" cy="6858000"/>
          </a:xfrm>
          <a:prstGeom prst="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1.3 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研究意义 </a:t>
            </a:r>
            <a:r>
              <a:rPr lang="en-US" altLang="zh-CN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  <a:latin typeface="等线 Light" panose="020F0302020204030204"/>
                <a:ea typeface="等线 Light" charset="-122"/>
              </a:rPr>
              <a:t> 目标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3477" y="2074303"/>
            <a:ext cx="4421080" cy="3098986"/>
          </a:xfrm>
        </p:spPr>
        <p:txBody>
          <a:bodyPr>
            <a:noAutofit/>
          </a:bodyPr>
          <a:lstStyle/>
          <a:p>
            <a:pPr lvl="1"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本课题框架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优势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前后端分离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前端完全模块化开发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便于做出用户体验更好的网页应用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劣势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需要定义并维护前后端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API,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需要单独处理安全问题</a:t>
            </a:r>
            <a:endParaRPr kumimoji="1" lang="en-US" altLang="zh-CN" sz="20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4953" y="2654300"/>
            <a:ext cx="42279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现有框架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优势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纯后端渲染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安全系数较高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不易受到攻击</a:t>
            </a: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lvl="1"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劣势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前后端工作杂糅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前端无法模块化进行开发</a:t>
            </a:r>
            <a:r>
              <a:rPr kumimoji="1" lang="en-US" altLang="zh-CN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0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网页用户体验较差</a:t>
            </a:r>
            <a:endParaRPr kumimoji="1" lang="en-US" altLang="zh-CN" sz="20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5831457" y="3209026"/>
            <a:ext cx="621102" cy="569344"/>
          </a:xfrm>
          <a:prstGeom prst="triangle">
            <a:avLst/>
          </a:prstGeom>
          <a:solidFill>
            <a:srgbClr val="D17B5B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0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21766" y="2294627"/>
            <a:ext cx="8695427" cy="2984740"/>
          </a:xfrm>
          <a:prstGeom prst="roundRect">
            <a:avLst/>
          </a:prstGeom>
          <a:solidFill>
            <a:srgbClr val="12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1.3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研究意义 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&amp;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 目标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562" y="2910997"/>
            <a:ext cx="8761412" cy="182101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意义</a:t>
            </a:r>
            <a:r>
              <a:rPr kumimoji="1" lang="en-US" altLang="zh-CN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以办公自动化系统这一传统软件领域常见的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应用</a:t>
            </a:r>
            <a:endParaRPr kumimoji="1" lang="en-US" altLang="zh-CN" sz="2400" dirty="0" smtClean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endParaRPr kumimoji="1" lang="en-US" altLang="zh-CN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>
              <a:buClr>
                <a:schemeClr val="bg1"/>
              </a:buClr>
              <a:buFont typeface="Wingdings" charset="2"/>
              <a:buChar char="l"/>
            </a:pPr>
            <a:r>
              <a:rPr kumimoji="1" lang="zh-CN" altLang="en-US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目标</a:t>
            </a:r>
            <a:r>
              <a:rPr kumimoji="1" lang="en-US" altLang="zh-CN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:</a:t>
            </a:r>
            <a:r>
              <a:rPr kumimoji="1" lang="zh-CN" altLang="en-US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尝试创建用户体验更好的网页应用</a:t>
            </a:r>
            <a:r>
              <a:rPr kumimoji="1" lang="en-US" altLang="zh-CN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kumimoji="1" lang="zh-CN" altLang="en-US" sz="2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提供一个新的思路</a:t>
            </a:r>
            <a:endParaRPr kumimoji="1" lang="en-US" altLang="zh-CN" sz="24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5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64BF4-E70D-4802-8A8F-1E892F4B15FD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charset="-122"/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charset="-122"/>
            </a:endParaRPr>
          </a:p>
        </p:txBody>
      </p:sp>
      <p:sp>
        <p:nvSpPr>
          <p:cNvPr id="10" name="任意多边形: 形状 4"/>
          <p:cNvSpPr/>
          <p:nvPr/>
        </p:nvSpPr>
        <p:spPr>
          <a:xfrm>
            <a:off x="0" y="2893561"/>
            <a:ext cx="1251284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3886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1" name="任意多边形: 形状 5"/>
          <p:cNvSpPr/>
          <p:nvPr/>
        </p:nvSpPr>
        <p:spPr>
          <a:xfrm>
            <a:off x="8486274" y="2893561"/>
            <a:ext cx="3705726" cy="667787"/>
          </a:xfrm>
          <a:custGeom>
            <a:avLst/>
            <a:gdLst>
              <a:gd name="connsiteX0" fmla="*/ 0 w 2479997"/>
              <a:gd name="connsiteY0" fmla="*/ 0 h 2975996"/>
              <a:gd name="connsiteX1" fmla="*/ 2479997 w 2479997"/>
              <a:gd name="connsiteY1" fmla="*/ 0 h 2975996"/>
              <a:gd name="connsiteX2" fmla="*/ 2479997 w 2479997"/>
              <a:gd name="connsiteY2" fmla="*/ 2975996 h 2975996"/>
              <a:gd name="connsiteX3" fmla="*/ 0 w 2479997"/>
              <a:gd name="connsiteY3" fmla="*/ 2975996 h 2975996"/>
              <a:gd name="connsiteX4" fmla="*/ 0 w 2479997"/>
              <a:gd name="connsiteY4" fmla="*/ 0 h 29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997" h="2975996">
                <a:moveTo>
                  <a:pt x="0" y="0"/>
                </a:moveTo>
                <a:lnTo>
                  <a:pt x="2479997" y="0"/>
                </a:lnTo>
                <a:lnTo>
                  <a:pt x="2479997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solidFill>
            <a:srgbClr val="3886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4969" tIns="1190399" rIns="244969" bIns="330199" numCol="1" spcCol="1270" anchor="t" anchorCtr="0">
            <a:noAutofit/>
          </a:bodyPr>
          <a:lstStyle/>
          <a:p>
            <a:pPr marL="0" marR="0" lvl="0" indent="0" defTabSz="1155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"/>
              <a:cs typeface="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251284" y="2471553"/>
            <a:ext cx="7234990" cy="15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	</a:t>
            </a: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02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 Light" panose="020F0302020204030204"/>
                <a:ea typeface="等线 Light" charset="-122"/>
                <a:cs typeface=""/>
              </a:rPr>
              <a:t> </a:t>
            </a:r>
            <a:r>
              <a:rPr lang="zh-CN" altLang="en-US" sz="60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等线 Light" panose="020F0302020204030204"/>
                <a:ea typeface="等线 Light" charset="-122"/>
                <a:cs typeface=""/>
              </a:rPr>
              <a:t>关键技术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等线 Light" panose="020F0302020204030204"/>
              <a:ea typeface="等线 Light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969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.1 </a:t>
            </a:r>
            <a:r>
              <a:rPr lang="zh-CN" altLang="en-US" dirty="0" smtClean="0">
                <a:solidFill>
                  <a:prstClr val="black"/>
                </a:solidFill>
                <a:latin typeface="等线 Light" panose="020F0302020204030204"/>
                <a:ea typeface="等线 Light" charset="-122"/>
              </a:rPr>
              <a:t>后端技术</a:t>
            </a:r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26" y="2011825"/>
            <a:ext cx="6962282" cy="317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952"/>
          <a:stretch/>
        </p:blipFill>
        <p:spPr>
          <a:xfrm>
            <a:off x="7776267" y="1729024"/>
            <a:ext cx="3591278" cy="3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3083</TotalTime>
  <Words>587</Words>
  <Application>Microsoft Macintosh PowerPoint</Application>
  <PresentationFormat>Widescreen</PresentationFormat>
  <Paragraphs>125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Century Gothic</vt:lpstr>
      <vt:lpstr>DengXian</vt:lpstr>
      <vt:lpstr>DengXian Light</vt:lpstr>
      <vt:lpstr>Mangal</vt:lpstr>
      <vt:lpstr>Segoe UI Black</vt:lpstr>
      <vt:lpstr>Wingdings</vt:lpstr>
      <vt:lpstr>Wingdings 3</vt:lpstr>
      <vt:lpstr>宋体</vt:lpstr>
      <vt:lpstr>微软雅黑</vt:lpstr>
      <vt:lpstr>等线</vt:lpstr>
      <vt:lpstr>等线 Light</vt:lpstr>
      <vt:lpstr>Arial</vt:lpstr>
      <vt:lpstr>Arial</vt:lpstr>
      <vt:lpstr>Ion Boardroom</vt:lpstr>
      <vt:lpstr>办公自动化系统开发</vt:lpstr>
      <vt:lpstr>Content</vt:lpstr>
      <vt:lpstr>PowerPoint Presentation</vt:lpstr>
      <vt:lpstr>1.1 办公自动化系统</vt:lpstr>
      <vt:lpstr>1.2 互联网技术发展及影响</vt:lpstr>
      <vt:lpstr>1.3 研究意义 &amp; 目标</vt:lpstr>
      <vt:lpstr>1.3 研究意义 &amp; 目标</vt:lpstr>
      <vt:lpstr>PowerPoint Presentation</vt:lpstr>
      <vt:lpstr>2.1 后端技术</vt:lpstr>
      <vt:lpstr>2.1 后端技术</vt:lpstr>
      <vt:lpstr>2.1 后端技术</vt:lpstr>
      <vt:lpstr>2.1 前端技术</vt:lpstr>
      <vt:lpstr>2.1 前端技术</vt:lpstr>
      <vt:lpstr>2.1 前端技术</vt:lpstr>
      <vt:lpstr>PowerPoint Presentation</vt:lpstr>
      <vt:lpstr>   01. 个人首页模块  02. 审批管理模块  03. 常用工具模块  04. 公文处理模块  05. 其他工作 </vt:lpstr>
      <vt:lpstr>3.1.个人首页模块</vt:lpstr>
      <vt:lpstr>3.1.个人首页模块</vt:lpstr>
      <vt:lpstr>PowerPoint Presentation</vt:lpstr>
      <vt:lpstr>PowerPoint Presentation</vt:lpstr>
      <vt:lpstr>PowerPoint Presentation</vt:lpstr>
      <vt:lpstr>PowerPoint Presentation</vt:lpstr>
      <vt:lpstr>3.4 常用工具模块</vt:lpstr>
      <vt:lpstr>3.4 常用工具模块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Xinying Liu</dc:creator>
  <cp:lastModifiedBy>Microsoft Office User</cp:lastModifiedBy>
  <cp:revision>284</cp:revision>
  <dcterms:created xsi:type="dcterms:W3CDTF">2017-04-20T01:33:26Z</dcterms:created>
  <dcterms:modified xsi:type="dcterms:W3CDTF">2017-06-03T14:51:39Z</dcterms:modified>
</cp:coreProperties>
</file>